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407" r:id="rId3"/>
    <p:sldId id="408" r:id="rId4"/>
    <p:sldId id="409" r:id="rId5"/>
    <p:sldId id="420" r:id="rId6"/>
    <p:sldId id="418" r:id="rId7"/>
    <p:sldId id="419" r:id="rId8"/>
    <p:sldId id="410" r:id="rId9"/>
    <p:sldId id="423" r:id="rId10"/>
    <p:sldId id="421" r:id="rId11"/>
    <p:sldId id="422" r:id="rId12"/>
    <p:sldId id="434" r:id="rId13"/>
    <p:sldId id="411" r:id="rId14"/>
    <p:sldId id="424" r:id="rId15"/>
    <p:sldId id="426" r:id="rId16"/>
    <p:sldId id="425" r:id="rId17"/>
    <p:sldId id="412" r:id="rId18"/>
    <p:sldId id="427" r:id="rId19"/>
    <p:sldId id="432" r:id="rId20"/>
    <p:sldId id="429" r:id="rId21"/>
    <p:sldId id="430" r:id="rId22"/>
    <p:sldId id="428" r:id="rId23"/>
    <p:sldId id="435" r:id="rId24"/>
    <p:sldId id="431" r:id="rId25"/>
    <p:sldId id="436" r:id="rId26"/>
    <p:sldId id="413" r:id="rId27"/>
    <p:sldId id="414" r:id="rId28"/>
    <p:sldId id="415" r:id="rId29"/>
    <p:sldId id="417" r:id="rId30"/>
    <p:sldId id="416" r:id="rId3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FF3300"/>
    <a:srgbClr val="F77547"/>
    <a:srgbClr val="F78247"/>
    <a:srgbClr val="70AC2E"/>
    <a:srgbClr val="009644"/>
    <a:srgbClr val="2D6BB5"/>
    <a:srgbClr val="006100"/>
    <a:srgbClr val="C6EFCE"/>
    <a:srgbClr val="DBF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017" autoAdjust="0"/>
    <p:restoredTop sz="90171" autoAdjust="0"/>
  </p:normalViewPr>
  <p:slideViewPr>
    <p:cSldViewPr showGuides="1">
      <p:cViewPr>
        <p:scale>
          <a:sx n="100" d="100"/>
          <a:sy n="100" d="100"/>
        </p:scale>
        <p:origin x="-1260" y="-120"/>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00438-B2E8-4116-8150-1264F02ADB13}">
      <dsp:nvSpPr>
        <dsp:cNvPr id="0" name=""/>
        <dsp:cNvSpPr/>
      </dsp:nvSpPr>
      <dsp:spPr>
        <a:xfrm>
          <a:off x="1900674" y="1804327"/>
          <a:ext cx="2522716" cy="198386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CA" sz="3600" kern="1200" dirty="0" smtClean="0"/>
            <a:t>3D Slicer</a:t>
          </a:r>
          <a:endParaRPr lang="en-CA" sz="3600" kern="1200" dirty="0"/>
        </a:p>
      </dsp:txBody>
      <dsp:txXfrm>
        <a:off x="2299830" y="2118224"/>
        <a:ext cx="1724404" cy="1356071"/>
      </dsp:txXfrm>
    </dsp:sp>
    <dsp:sp modelId="{F18EE5F9-1DEE-4E8F-AD13-A5DDDECB0F70}">
      <dsp:nvSpPr>
        <dsp:cNvPr id="0" name=""/>
        <dsp:cNvSpPr/>
      </dsp:nvSpPr>
      <dsp:spPr>
        <a:xfrm>
          <a:off x="3648534" y="889954"/>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B099D-2261-4AAE-A5EF-F9291DD833F3}">
      <dsp:nvSpPr>
        <dsp:cNvPr id="0" name=""/>
        <dsp:cNvSpPr/>
      </dsp:nvSpPr>
      <dsp:spPr>
        <a:xfrm>
          <a:off x="2029259" y="8633"/>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smtClean="0"/>
            <a:t>RT import (DICOM)</a:t>
          </a:r>
          <a:endParaRPr lang="en-CA" sz="1600" b="1" kern="1200" dirty="0"/>
        </a:p>
      </dsp:txBody>
      <dsp:txXfrm>
        <a:off x="2373607" y="254832"/>
        <a:ext cx="1585387" cy="1133510"/>
      </dsp:txXfrm>
    </dsp:sp>
    <dsp:sp modelId="{62AE8C38-50F6-4198-B8FC-C35D7D0E25ED}">
      <dsp:nvSpPr>
        <dsp:cNvPr id="0" name=""/>
        <dsp:cNvSpPr/>
      </dsp:nvSpPr>
      <dsp:spPr>
        <a:xfrm>
          <a:off x="4639577" y="2261555"/>
          <a:ext cx="104699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4D8DC-85FE-4837-98F4-085666F72FE1}">
      <dsp:nvSpPr>
        <dsp:cNvPr id="0" name=""/>
        <dsp:cNvSpPr/>
      </dsp:nvSpPr>
      <dsp:spPr>
        <a:xfrm>
          <a:off x="4031328" y="982775"/>
          <a:ext cx="2274083"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Visualization (volumes, models, 2D/3D, etc.)</a:t>
          </a:r>
          <a:endParaRPr lang="en-CA" sz="1800" kern="1200" dirty="0"/>
        </a:p>
      </dsp:txBody>
      <dsp:txXfrm>
        <a:off x="4375676" y="1228974"/>
        <a:ext cx="1585387" cy="1133510"/>
      </dsp:txXfrm>
    </dsp:sp>
    <dsp:sp modelId="{53255971-ED2C-4494-B110-498D9E375C94}">
      <dsp:nvSpPr>
        <dsp:cNvPr id="0" name=""/>
        <dsp:cNvSpPr/>
      </dsp:nvSpPr>
      <dsp:spPr>
        <a:xfrm>
          <a:off x="3910205" y="384818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7E0B-04EF-4A85-ABD2-C8A2B8499701}">
      <dsp:nvSpPr>
        <dsp:cNvPr id="0" name=""/>
        <dsp:cNvSpPr/>
      </dsp:nvSpPr>
      <dsp:spPr>
        <a:xfrm>
          <a:off x="4052979" y="2997845"/>
          <a:ext cx="2261115"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Processing (registration, segmentation, etc.)</a:t>
          </a:r>
          <a:endParaRPr lang="en-CA" sz="1800" kern="1200" dirty="0"/>
        </a:p>
      </dsp:txBody>
      <dsp:txXfrm>
        <a:off x="4396246" y="3244679"/>
        <a:ext cx="1574581" cy="1132240"/>
      </dsp:txXfrm>
    </dsp:sp>
    <dsp:sp modelId="{912567B9-3F99-4300-97A4-83E39F5CD8B0}">
      <dsp:nvSpPr>
        <dsp:cNvPr id="0" name=""/>
        <dsp:cNvSpPr/>
      </dsp:nvSpPr>
      <dsp:spPr>
        <a:xfrm>
          <a:off x="1844175" y="402277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4CD88-52A1-4A9D-A891-89CA830A4705}">
      <dsp:nvSpPr>
        <dsp:cNvPr id="0" name=""/>
        <dsp:cNvSpPr/>
      </dsp:nvSpPr>
      <dsp:spPr>
        <a:xfrm>
          <a:off x="1988917" y="3967171"/>
          <a:ext cx="2354766"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21600" rIns="0" bIns="22860" numCol="1" spcCol="1270" anchor="ctr" anchorCtr="0">
          <a:noAutofit/>
        </a:bodyPr>
        <a:lstStyle/>
        <a:p>
          <a:pPr lvl="0" algn="ctr" defTabSz="800100">
            <a:lnSpc>
              <a:spcPct val="90000"/>
            </a:lnSpc>
            <a:spcBef>
              <a:spcPct val="0"/>
            </a:spcBef>
            <a:spcAft>
              <a:spcPct val="35000"/>
            </a:spcAft>
          </a:pPr>
          <a:r>
            <a:rPr lang="en-CA" sz="1800" kern="1200" dirty="0" smtClean="0"/>
            <a:t>Analysis </a:t>
          </a:r>
          <a:br>
            <a:rPr lang="en-CA" sz="1800" kern="1200" dirty="0" smtClean="0"/>
          </a:br>
          <a:r>
            <a:rPr lang="en-CA" sz="1800" kern="1200" dirty="0" smtClean="0"/>
            <a:t>(error metrics, measurements, image fusion, etc.)</a:t>
          </a:r>
          <a:endParaRPr lang="en-CA" sz="1800" kern="1200" dirty="0"/>
        </a:p>
      </dsp:txBody>
      <dsp:txXfrm>
        <a:off x="2339988" y="4209577"/>
        <a:ext cx="1652624" cy="1141096"/>
      </dsp:txXfrm>
    </dsp:sp>
    <dsp:sp modelId="{66FF8BCC-854D-4A3B-9D56-12091FF145C7}">
      <dsp:nvSpPr>
        <dsp:cNvPr id="0" name=""/>
        <dsp:cNvSpPr/>
      </dsp:nvSpPr>
      <dsp:spPr>
        <a:xfrm>
          <a:off x="602413" y="2592392"/>
          <a:ext cx="105746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F8CD3-18A2-4B64-889D-C6049A1A4A4D}">
      <dsp:nvSpPr>
        <dsp:cNvPr id="0" name=""/>
        <dsp:cNvSpPr/>
      </dsp:nvSpPr>
      <dsp:spPr>
        <a:xfrm>
          <a:off x="0" y="2967128"/>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smtClean="0"/>
            <a:t>RT-specific analysis (dose </a:t>
          </a:r>
          <a:r>
            <a:rPr lang="en-CA" sz="1800" b="1" kern="1200" dirty="0" smtClean="0"/>
            <a:t>comparison, DVH, …) </a:t>
          </a:r>
          <a:endParaRPr lang="en-CA" sz="1800" b="1" kern="1200" dirty="0"/>
        </a:p>
      </dsp:txBody>
      <dsp:txXfrm>
        <a:off x="344348" y="3213327"/>
        <a:ext cx="1585387" cy="1133510"/>
      </dsp:txXfrm>
    </dsp:sp>
    <dsp:sp modelId="{955E2F14-7CCB-4DFB-A6AE-B1E8A3CC5EB6}">
      <dsp:nvSpPr>
        <dsp:cNvPr id="0" name=""/>
        <dsp:cNvSpPr/>
      </dsp:nvSpPr>
      <dsp:spPr>
        <a:xfrm>
          <a:off x="0" y="997805"/>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t>RT export (DICOM, </a:t>
          </a:r>
          <a:r>
            <a:rPr lang="en-CA" sz="1800" b="1" kern="1200" dirty="0" err="1" smtClean="0"/>
            <a:t>Matlab</a:t>
          </a:r>
          <a:r>
            <a:rPr lang="en-CA" sz="1800" b="1" kern="1200" dirty="0" smtClean="0"/>
            <a:t>, …)</a:t>
          </a:r>
          <a:endParaRPr lang="en-CA" sz="1800" b="1" kern="1200" dirty="0"/>
        </a:p>
      </dsp:txBody>
      <dsp:txXfrm>
        <a:off x="344348" y="1244004"/>
        <a:ext cx="1585387" cy="11335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9/25/2013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9/25/2013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Contours module allows easy handling of the imported structure set contours, by offering multiple representations and automatic conversions between those. The supported representations are…</a:t>
            </a:r>
          </a:p>
          <a:p>
            <a:r>
              <a:rPr lang="en-US" dirty="0" smtClean="0"/>
              <a:t>…the desired input format for numerous processing and analysis techniques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use case, possibly the one that covers the most features available in SlicerRT at the moment. …</a:t>
            </a:r>
          </a:p>
          <a:p>
            <a:r>
              <a:rPr lang="en-US" dirty="0" smtClean="0"/>
              <a:t>We</a:t>
            </a:r>
            <a:r>
              <a:rPr lang="en-US" baseline="0" dirty="0" smtClean="0"/>
              <a:t> compute the results without adaptation as a baseline. </a:t>
            </a:r>
            <a:r>
              <a:rPr lang="en-US" dirty="0" smtClean="0"/>
              <a:t>…</a:t>
            </a:r>
          </a:p>
          <a:p>
            <a:r>
              <a:rPr lang="en-US" dirty="0" smtClean="0"/>
              <a:t>… between the two CT images. We need to register them and apply the registration result to the day two dose distribution, thus aligning the two datasets together for analysis.</a:t>
            </a:r>
          </a:p>
          <a:p>
            <a:r>
              <a:rPr lang="en-US" dirty="0" smtClean="0"/>
              <a:t>Zooming in on the area the target dose starts to fall, we can compare the delivered dose better for each case.</a:t>
            </a:r>
          </a:p>
          <a:p>
            <a:r>
              <a:rPr lang="en-US" dirty="0" smtClean="0"/>
              <a:t>We can also check the basic metrics and compute more complicated ones to quantify the differences.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00262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Suggestions, comments and feature requests are warmly welcome! Our weekly meetings on every Monday are also open to anybody to discuss any matter related to the toolkit.</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6184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 comprehensive</a:t>
            </a:r>
            <a:r>
              <a:rPr lang="en-US" baseline="0" dirty="0" smtClean="0"/>
              <a:t> and</a:t>
            </a:r>
            <a:r>
              <a:rPr lang="en-US" dirty="0" smtClean="0"/>
              <a:t> open radiation therapy toolkit</a:t>
            </a:r>
          </a:p>
          <a:p>
            <a:r>
              <a:rPr lang="en-US" dirty="0" smtClean="0"/>
              <a:t>RT researchers use commercial TPSs along with existing research tools.</a:t>
            </a:r>
            <a:r>
              <a:rPr lang="en-US" baseline="0" dirty="0" smtClean="0"/>
              <a:t> Both categories have serious shortcomings when being used for research purposes.</a:t>
            </a:r>
          </a:p>
          <a:p>
            <a:r>
              <a:rPr lang="en-US" dirty="0" smtClean="0"/>
              <a:t>SlicerRT aspires to overcome these limitations, and also congregate their strong properties,</a:t>
            </a:r>
            <a:r>
              <a:rPr lang="en-US" baseline="0" dirty="0" smtClean="0"/>
              <a:t> such as ease of use, stability, flexibility, and so on.</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 Image</a:t>
            </a:r>
            <a:r>
              <a:rPr lang="en-US" baseline="0" dirty="0" smtClean="0"/>
              <a:t> 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104151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2013</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slicer.org/slicerWiki/index.php/Documentation/Nightly/Extensions/MatlabBrid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assembla.com/spaces/sparkit/ticke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cerrt.org/" TargetMode="Externa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mailto:csaba.pinter@queensu.c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914400"/>
            <a:ext cx="8839200" cy="1905000"/>
          </a:xfrm>
        </p:spPr>
        <p:txBody>
          <a:bodyPr/>
          <a:lstStyle/>
          <a:p>
            <a:pPr eaLnBrk="1" hangingPunct="1"/>
            <a:r>
              <a:rPr lang="en-CA" b="1" dirty="0" smtClean="0"/>
              <a:t>SlicerRT</a:t>
            </a:r>
            <a:br>
              <a:rPr lang="en-CA" b="1" dirty="0" smtClean="0"/>
            </a:br>
            <a:r>
              <a:rPr lang="en-CA" b="1" dirty="0">
                <a:solidFill>
                  <a:schemeClr val="accent1">
                    <a:lumMod val="75000"/>
                  </a:schemeClr>
                </a:solidFill>
              </a:rPr>
              <a:t>Image-guided radiation therapy research toolkit for 3D Slicer</a:t>
            </a:r>
            <a:endParaRPr lang="en-US" b="1" dirty="0">
              <a:solidFill>
                <a:schemeClr val="accent1">
                  <a:lumMod val="75000"/>
                </a:schemeClr>
              </a:solidFill>
            </a:endParaRPr>
          </a:p>
        </p:txBody>
      </p:sp>
      <p:sp>
        <p:nvSpPr>
          <p:cNvPr id="3" name="Subtitle 2"/>
          <p:cNvSpPr>
            <a:spLocks noGrp="1"/>
          </p:cNvSpPr>
          <p:nvPr>
            <p:ph type="subTitle" idx="1"/>
          </p:nvPr>
        </p:nvSpPr>
        <p:spPr>
          <a:xfrm>
            <a:off x="457200" y="3352800"/>
            <a:ext cx="8077200" cy="838200"/>
          </a:xfrm>
        </p:spPr>
        <p:txBody>
          <a:bodyPr rtlCol="0">
            <a:noAutofit/>
          </a:bodyPr>
          <a:lstStyle/>
          <a:p>
            <a:pPr eaLnBrk="1" fontAlgn="auto" hangingPunct="1">
              <a:spcAft>
                <a:spcPts val="0"/>
              </a:spcAft>
              <a:defRPr/>
            </a:pPr>
            <a:r>
              <a:rPr lang="en-US" sz="2400"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958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643" y="2819400"/>
            <a:ext cx="2362200" cy="294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Dose and RT Image</a:t>
            </a:r>
            <a:endParaRPr lang="en-CA" b="1" dirty="0">
              <a:solidFill>
                <a:schemeClr val="tx2"/>
              </a:solidFill>
            </a:endParaRPr>
          </a:p>
        </p:txBody>
      </p:sp>
      <p:sp>
        <p:nvSpPr>
          <p:cNvPr id="5" name="Content Placeholder 2"/>
          <p:cNvSpPr txBox="1">
            <a:spLocks/>
          </p:cNvSpPr>
          <p:nvPr/>
        </p:nvSpPr>
        <p:spPr>
          <a:xfrm>
            <a:off x="152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Dose volume </a:t>
            </a:r>
            <a:r>
              <a:rPr lang="en-US" sz="2200" dirty="0" smtClean="0"/>
              <a:t>→ Volumetric image</a:t>
            </a:r>
            <a:br>
              <a:rPr lang="en-US" sz="2200" dirty="0" smtClean="0"/>
            </a:br>
            <a:r>
              <a:rPr lang="en-US" sz="2200" dirty="0" smtClean="0"/>
              <a:t>(</a:t>
            </a:r>
            <a:r>
              <a:rPr lang="en-US" sz="2200" dirty="0" err="1" smtClean="0"/>
              <a:t>vtkMRMLVolumeNode</a:t>
            </a:r>
            <a:r>
              <a:rPr lang="en-US" sz="2200" dirty="0" smtClean="0"/>
              <a:t> </a:t>
            </a:r>
            <a:r>
              <a:rPr lang="en-US" sz="2200" dirty="0"/>
              <a:t>object</a:t>
            </a:r>
            <a:r>
              <a:rPr lang="en-US" sz="2200" dirty="0" smtClean="0"/>
              <a:t>)</a:t>
            </a:r>
            <a:endParaRPr lang="en-US" sz="2200" dirty="0"/>
          </a:p>
          <a:p>
            <a:pPr lvl="1"/>
            <a:r>
              <a:rPr lang="en-US" sz="1800" dirty="0" smtClean="0"/>
              <a:t>Dose unit name and value stored in the hierarchy object representing the study</a:t>
            </a:r>
          </a:p>
        </p:txBody>
      </p:sp>
      <p:sp>
        <p:nvSpPr>
          <p:cNvPr id="9" name="Content Placeholder 2"/>
          <p:cNvSpPr txBox="1">
            <a:spLocks/>
          </p:cNvSpPr>
          <p:nvPr/>
        </p:nvSpPr>
        <p:spPr bwMode="auto">
          <a:xfrm>
            <a:off x="1504797" y="5586111"/>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dose volume</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8785"/>
            <a:ext cx="4110569" cy="3470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5661538" y="5944133"/>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RT image</a:t>
            </a:r>
          </a:p>
        </p:txBody>
      </p:sp>
      <p:sp>
        <p:nvSpPr>
          <p:cNvPr id="11" name="Content Placeholder 2"/>
          <p:cNvSpPr txBox="1">
            <a:spLocks/>
          </p:cNvSpPr>
          <p:nvPr/>
        </p:nvSpPr>
        <p:spPr>
          <a:xfrm>
            <a:off x="4724400" y="990600"/>
            <a:ext cx="4191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RT </a:t>
            </a:r>
            <a:r>
              <a:rPr lang="en-US" sz="2200" dirty="0"/>
              <a:t>image </a:t>
            </a:r>
            <a:r>
              <a:rPr lang="en-US" sz="2200" dirty="0" smtClean="0"/>
              <a:t>→ Planar images (</a:t>
            </a:r>
            <a:r>
              <a:rPr lang="en-US" sz="2200" dirty="0" err="1" smtClean="0"/>
              <a:t>vtkMRMLVolumeNode</a:t>
            </a:r>
            <a:r>
              <a:rPr lang="en-US" sz="2200" dirty="0" smtClean="0"/>
              <a:t> </a:t>
            </a:r>
            <a:r>
              <a:rPr lang="en-US" sz="2200" dirty="0"/>
              <a:t>objects</a:t>
            </a:r>
            <a:r>
              <a:rPr lang="en-US" sz="2200" dirty="0" smtClean="0"/>
              <a:t>)</a:t>
            </a:r>
          </a:p>
          <a:p>
            <a:pPr lvl="1"/>
            <a:r>
              <a:rPr lang="en-US" sz="1800" dirty="0" smtClean="0"/>
              <a:t>Can be displayed as geometrically aligned planes in the 3D view</a:t>
            </a:r>
          </a:p>
        </p:txBody>
      </p:sp>
    </p:spTree>
    <p:extLst>
      <p:ext uri="{BB962C8B-B14F-4D97-AF65-F5344CB8AC3E}">
        <p14:creationId xmlns:p14="http://schemas.microsoft.com/office/powerpoint/2010/main" val="2348651228"/>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4260" y="2180948"/>
            <a:ext cx="6087572" cy="373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Plan</a:t>
            </a:r>
            <a:endParaRPr lang="en-CA" b="1" dirty="0">
              <a:solidFill>
                <a:schemeClr val="tx2"/>
              </a:solidFill>
            </a:endParaRPr>
          </a:p>
        </p:txBody>
      </p:sp>
      <p:sp>
        <p:nvSpPr>
          <p:cNvPr id="5" name="Content Placeholder 2"/>
          <p:cNvSpPr txBox="1">
            <a:spLocks/>
          </p:cNvSpPr>
          <p:nvPr/>
        </p:nvSpPr>
        <p:spPr>
          <a:xfrm>
            <a:off x="228600" y="988053"/>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smtClean="0"/>
              <a:t>Isocenter</a:t>
            </a:r>
            <a:r>
              <a:rPr lang="en-US" sz="2200" dirty="0" smtClean="0"/>
              <a:t> </a:t>
            </a:r>
            <a:r>
              <a:rPr lang="en-US" sz="2200" dirty="0"/>
              <a:t>points </a:t>
            </a:r>
            <a:r>
              <a:rPr lang="en-US" sz="2200" dirty="0" smtClean="0"/>
              <a:t>→ Fiducial points</a:t>
            </a:r>
            <a:br>
              <a:rPr lang="en-US" sz="2200" dirty="0" smtClean="0"/>
            </a:br>
            <a:r>
              <a:rPr lang="en-US" sz="2200" dirty="0" smtClean="0"/>
              <a:t>(</a:t>
            </a:r>
            <a:r>
              <a:rPr lang="en-US" sz="2200" dirty="0" err="1" smtClean="0"/>
              <a:t>vtkMRMLAnnotationFiducialNode</a:t>
            </a:r>
            <a:r>
              <a:rPr lang="en-US" sz="2200" dirty="0" smtClean="0"/>
              <a:t> </a:t>
            </a:r>
            <a:r>
              <a:rPr lang="en-US" sz="2200" dirty="0"/>
              <a:t>objects</a:t>
            </a:r>
            <a:r>
              <a:rPr lang="en-US" sz="2200" dirty="0" smtClean="0"/>
              <a:t>)</a:t>
            </a:r>
          </a:p>
        </p:txBody>
      </p:sp>
      <p:sp>
        <p:nvSpPr>
          <p:cNvPr id="10" name="Content Placeholder 2"/>
          <p:cNvSpPr txBox="1">
            <a:spLocks/>
          </p:cNvSpPr>
          <p:nvPr/>
        </p:nvSpPr>
        <p:spPr>
          <a:xfrm>
            <a:off x="4724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Beam parameters →</a:t>
            </a:r>
            <a:br>
              <a:rPr lang="en-US" sz="2200" dirty="0" smtClean="0"/>
            </a:br>
            <a:r>
              <a:rPr lang="en-US" sz="2200" dirty="0" smtClean="0"/>
              <a:t>Basic beam geometries</a:t>
            </a:r>
            <a:br>
              <a:rPr lang="en-US" sz="2200" dirty="0" smtClean="0"/>
            </a:br>
            <a:r>
              <a:rPr lang="en-US" sz="2200" dirty="0" smtClean="0"/>
              <a:t>(</a:t>
            </a:r>
            <a:r>
              <a:rPr lang="en-US" sz="2200" dirty="0" err="1" smtClean="0"/>
              <a:t>vtkMRMLModelNode</a:t>
            </a:r>
            <a:r>
              <a:rPr lang="en-US" sz="2200" dirty="0" smtClean="0"/>
              <a:t> objects)</a:t>
            </a:r>
          </a:p>
        </p:txBody>
      </p:sp>
      <p:sp>
        <p:nvSpPr>
          <p:cNvPr id="9" name="Content Placeholder 2"/>
          <p:cNvSpPr txBox="1">
            <a:spLocks/>
          </p:cNvSpPr>
          <p:nvPr/>
        </p:nvSpPr>
        <p:spPr bwMode="auto">
          <a:xfrm>
            <a:off x="2115146" y="5791466"/>
            <a:ext cx="49137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beams (along with anatomy, dose and structures)</a:t>
            </a:r>
          </a:p>
        </p:txBody>
      </p:sp>
    </p:spTree>
    <p:extLst>
      <p:ext uri="{BB962C8B-B14F-4D97-AF65-F5344CB8AC3E}">
        <p14:creationId xmlns:p14="http://schemas.microsoft.com/office/powerpoint/2010/main" val="68423227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Patient Hierarchy</a:t>
            </a:r>
            <a:endParaRPr lang="en-CA" b="1" dirty="0">
              <a:solidFill>
                <a:schemeClr val="tx2"/>
              </a:solidFill>
            </a:endParaRPr>
          </a:p>
        </p:txBody>
      </p:sp>
      <p:sp>
        <p:nvSpPr>
          <p:cNvPr id="5" name="Content Placeholder 2"/>
          <p:cNvSpPr txBox="1">
            <a:spLocks/>
          </p:cNvSpPr>
          <p:nvPr/>
        </p:nvSpPr>
        <p:spPr>
          <a:xfrm>
            <a:off x="152400" y="838199"/>
            <a:ext cx="8458200" cy="533654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Maintains </a:t>
            </a:r>
            <a:r>
              <a:rPr lang="en-US" sz="2400" dirty="0" smtClean="0"/>
              <a:t>relationships between</a:t>
            </a:r>
          </a:p>
          <a:p>
            <a:pPr lvl="1"/>
            <a:r>
              <a:rPr lang="en-US" sz="2000" dirty="0" smtClean="0"/>
              <a:t>Loaded objects </a:t>
            </a:r>
            <a:r>
              <a:rPr lang="en-US" sz="2000" dirty="0" smtClean="0"/>
              <a:t>in Slicer (e.g. dose and plan)</a:t>
            </a:r>
          </a:p>
          <a:p>
            <a:pPr lvl="1"/>
            <a:r>
              <a:rPr lang="en-US" sz="2000" dirty="0" smtClean="0"/>
              <a:t>Loaded objects </a:t>
            </a:r>
            <a:r>
              <a:rPr lang="en-US" sz="2000" dirty="0" smtClean="0"/>
              <a:t>and the original DICOM files</a:t>
            </a:r>
          </a:p>
          <a:p>
            <a:r>
              <a:rPr lang="en-US" sz="2400" dirty="0" smtClean="0"/>
              <a:t>The </a:t>
            </a:r>
            <a:r>
              <a:rPr lang="en-US" sz="2400" dirty="0" smtClean="0"/>
              <a:t>loaded data is organized in </a:t>
            </a:r>
            <a:r>
              <a:rPr lang="en-US" sz="2400" dirty="0" smtClean="0"/>
              <a:t>a</a:t>
            </a:r>
            <a:br>
              <a:rPr lang="en-US" sz="2400" dirty="0" smtClean="0"/>
            </a:br>
            <a:r>
              <a:rPr lang="en-US" sz="2400" dirty="0" smtClean="0"/>
              <a:t>Patient/Study/Series </a:t>
            </a:r>
            <a:r>
              <a:rPr lang="en-US" sz="2400" dirty="0" smtClean="0"/>
              <a:t>hierarchy</a:t>
            </a:r>
          </a:p>
          <a:p>
            <a:r>
              <a:rPr lang="en-US" sz="2400" dirty="0" smtClean="0"/>
              <a:t>Utilization</a:t>
            </a:r>
          </a:p>
          <a:p>
            <a:pPr lvl="1"/>
            <a:r>
              <a:rPr lang="en-US" sz="2000" dirty="0" smtClean="0"/>
              <a:t>DICOM-RT export</a:t>
            </a:r>
          </a:p>
          <a:p>
            <a:pPr lvl="1"/>
            <a:r>
              <a:rPr lang="en-US" sz="2000" dirty="0" smtClean="0"/>
              <a:t>Derived objects can inherit special </a:t>
            </a:r>
            <a:r>
              <a:rPr lang="en-US" sz="2000" dirty="0" smtClean="0"/>
              <a:t>metadata</a:t>
            </a:r>
            <a:br>
              <a:rPr lang="en-US" sz="2000" dirty="0" smtClean="0"/>
            </a:br>
            <a:r>
              <a:rPr lang="en-US" sz="2000" dirty="0" smtClean="0"/>
              <a:t>(e.g</a:t>
            </a:r>
            <a:r>
              <a:rPr lang="en-US" sz="2000" dirty="0" smtClean="0"/>
              <a:t>. dose unit)</a:t>
            </a:r>
          </a:p>
          <a:p>
            <a:pPr lvl="1"/>
            <a:r>
              <a:rPr lang="en-US" sz="2000" dirty="0" smtClean="0"/>
              <a:t>Bind RT and non-RT data </a:t>
            </a:r>
            <a:r>
              <a:rPr lang="en-US" sz="2000" dirty="0" smtClean="0"/>
              <a:t>together (e.g</a:t>
            </a:r>
            <a:r>
              <a:rPr lang="en-US" sz="2000" dirty="0" smtClean="0"/>
              <a:t>. </a:t>
            </a:r>
            <a:r>
              <a:rPr lang="en-US" sz="2000" dirty="0" smtClean="0"/>
              <a:t/>
            </a:r>
            <a:br>
              <a:rPr lang="en-US" sz="2000" dirty="0" smtClean="0"/>
            </a:br>
            <a:r>
              <a:rPr lang="en-US" sz="2000" dirty="0" smtClean="0"/>
              <a:t>isodose </a:t>
            </a:r>
            <a:r>
              <a:rPr lang="en-US" sz="2000" dirty="0" smtClean="0"/>
              <a:t>sets, color tables and dose volumes)</a:t>
            </a:r>
          </a:p>
          <a:p>
            <a:pPr lvl="1"/>
            <a:r>
              <a:rPr lang="en-US" sz="2000" dirty="0" smtClean="0"/>
              <a:t>Transform whole studies at the same time</a:t>
            </a:r>
          </a:p>
          <a:p>
            <a:pPr lvl="1"/>
            <a:r>
              <a:rPr lang="en-US" sz="2000" dirty="0"/>
              <a:t>Set up </a:t>
            </a:r>
            <a:r>
              <a:rPr lang="en-US" sz="2000" dirty="0" smtClean="0"/>
              <a:t>advanced </a:t>
            </a:r>
            <a:r>
              <a:rPr lang="en-US" sz="2000" dirty="0"/>
              <a:t>visualization </a:t>
            </a:r>
            <a:r>
              <a:rPr lang="en-US" sz="2000" dirty="0" smtClean="0"/>
              <a:t>automatically</a:t>
            </a:r>
          </a:p>
          <a:p>
            <a:pPr lvl="1"/>
            <a:r>
              <a:rPr lang="en-US" sz="2000" dirty="0" smtClean="0"/>
              <a:t>Show/hide complete branches</a:t>
            </a:r>
          </a:p>
          <a:p>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486" y="1066800"/>
            <a:ext cx="3077914" cy="4975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6664779" y="5908934"/>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360" y="990600"/>
            <a:ext cx="2566240" cy="307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4732" r="21252" b="16928"/>
          <a:stretch/>
        </p:blipFill>
        <p:spPr bwMode="auto">
          <a:xfrm>
            <a:off x="3733800" y="990600"/>
            <a:ext cx="2524271"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87" r="21392" b="17542"/>
          <a:stretch/>
        </p:blipFill>
        <p:spPr bwMode="auto">
          <a:xfrm>
            <a:off x="5048250" y="3163444"/>
            <a:ext cx="2615439" cy="3108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840809" y="857693"/>
            <a:ext cx="17222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Rasterized volume</a:t>
            </a:r>
          </a:p>
        </p:txBody>
      </p:sp>
      <p:sp>
        <p:nvSpPr>
          <p:cNvPr id="17" name="Content Placeholder 2"/>
          <p:cNvSpPr txBox="1">
            <a:spLocks/>
          </p:cNvSpPr>
          <p:nvPr/>
        </p:nvSpPr>
        <p:spPr bwMode="auto">
          <a:xfrm>
            <a:off x="4284271" y="8640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Ribbon model</a:t>
            </a:r>
          </a:p>
        </p:txBody>
      </p:sp>
      <p:sp>
        <p:nvSpPr>
          <p:cNvPr id="18" name="Content Placeholder 2"/>
          <p:cNvSpPr txBox="1">
            <a:spLocks/>
          </p:cNvSpPr>
          <p:nvPr/>
        </p:nvSpPr>
        <p:spPr bwMode="auto">
          <a:xfrm>
            <a:off x="5644586" y="30357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Closed surface</a:t>
            </a:r>
          </a:p>
        </p:txBody>
      </p:sp>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185862"/>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External beam </a:t>
            </a:r>
            <a:r>
              <a:rPr lang="en-CA" sz="2800" dirty="0"/>
              <a:t>planning </a:t>
            </a:r>
            <a:r>
              <a:rPr lang="en-CA" sz="2800" dirty="0" smtClean="0"/>
              <a:t>– </a:t>
            </a:r>
            <a:r>
              <a:rPr lang="en-CA" sz="2800" dirty="0"/>
              <a:t>coming soon (</a:t>
            </a:r>
            <a:r>
              <a:rPr lang="en-CA" sz="2800" dirty="0" smtClean="0"/>
              <a:t>proton, photon, electron)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7134" y="760271"/>
            <a:ext cx="4633133" cy="3228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2012</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2286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smtClean="0"/>
              <a:t>: Image-guided therapy with 3D Slicer</a:t>
            </a:r>
          </a:p>
          <a:p>
            <a:r>
              <a:rPr lang="en-CA" smtClean="0"/>
              <a:t>Funding by Cancer Care Ontario till 2016</a:t>
            </a:r>
          </a:p>
          <a:p>
            <a:r>
              <a:rPr lang="en-CA" smtClean="0"/>
              <a:t>PI &amp; co-PIs: Gabor Fichtinger (Queen’s), David Jaffray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44" y="1625014"/>
            <a:ext cx="3950256" cy="3861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5290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9906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107888" y="4959203"/>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sp>
        <p:nvSpPr>
          <p:cNvPr id="11" name="Content Placeholder 2"/>
          <p:cNvSpPr txBox="1">
            <a:spLocks/>
          </p:cNvSpPr>
          <p:nvPr/>
        </p:nvSpPr>
        <p:spPr bwMode="auto">
          <a:xfrm>
            <a:off x="6040034" y="5340529"/>
            <a:ext cx="154367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Plastimatch library</a:t>
            </a:r>
          </a:p>
          <a:p>
            <a:r>
              <a:rPr lang="en-CA" sz="2800" dirty="0" smtClean="0"/>
              <a:t>External beam planning (coming soon)</a:t>
            </a:r>
            <a:endParaRPr lang="en-CA" i="1" dirty="0" smtClean="0"/>
          </a:p>
          <a:p>
            <a:r>
              <a:rPr lang="en-CA" sz="2800" dirty="0" smtClean="0"/>
              <a:t>Registration</a:t>
            </a:r>
          </a:p>
          <a:p>
            <a:pPr lvl="1"/>
            <a:r>
              <a:rPr lang="en-CA" dirty="0" err="1"/>
              <a:t>BSpline</a:t>
            </a:r>
            <a:r>
              <a:rPr lang="en-CA" dirty="0"/>
              <a:t> </a:t>
            </a:r>
            <a:r>
              <a:rPr lang="en-CA" dirty="0" smtClean="0"/>
              <a:t>deformable registration</a:t>
            </a:r>
            <a:endParaRPr lang="en-CA" sz="1800" dirty="0"/>
          </a:p>
          <a:p>
            <a:pPr lvl="1"/>
            <a:r>
              <a:rPr lang="en-CA" dirty="0" smtClean="0"/>
              <a:t>LANDWARP landmark deformable registration</a:t>
            </a:r>
          </a:p>
          <a:p>
            <a:pPr lvl="1"/>
            <a:r>
              <a:rPr lang="en-CA" dirty="0" smtClean="0"/>
              <a:t>XFORMWARP Warping with transform</a:t>
            </a:r>
            <a:endParaRPr lang="en-CA" dirty="0"/>
          </a:p>
        </p:txBody>
      </p:sp>
    </p:spTree>
    <p:extLst>
      <p:ext uri="{BB962C8B-B14F-4D97-AF65-F5344CB8AC3E}">
        <p14:creationId xmlns:p14="http://schemas.microsoft.com/office/powerpoint/2010/main" val="246199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Transform visualizer </a:t>
            </a:r>
            <a:endParaRPr lang="en-CA" b="1" dirty="0">
              <a:solidFill>
                <a:schemeClr val="tx2"/>
              </a:solidFill>
            </a:endParaRPr>
          </a:p>
        </p:txBody>
      </p:sp>
      <p:sp>
        <p:nvSpPr>
          <p:cNvPr id="7" name="Content Placeholder 2"/>
          <p:cNvSpPr txBox="1">
            <a:spLocks/>
          </p:cNvSpPr>
          <p:nvPr/>
        </p:nvSpPr>
        <p:spPr bwMode="auto">
          <a:xfrm>
            <a:off x="457200" y="816934"/>
            <a:ext cx="8229600" cy="10242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p:txBody>
      </p:sp>
      <p:pic>
        <p:nvPicPr>
          <p:cNvPr id="10242" name="Picture 2" descr="http://www.slicer.org/slicerWiki/images/a/aa/SlicerRT_DefFieldVis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796" y="1862465"/>
            <a:ext cx="4099004" cy="4385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http://www.slicer.org/slicerWiki/images/f/f7/SlicerRT_DefFieldVisGlyph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62465"/>
            <a:ext cx="1994235" cy="4071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1623235" y="5879806"/>
            <a:ext cx="108005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
        <p:nvSpPr>
          <p:cNvPr id="9" name="Content Placeholder 2"/>
          <p:cNvSpPr txBox="1">
            <a:spLocks/>
          </p:cNvSpPr>
          <p:nvPr/>
        </p:nvSpPr>
        <p:spPr bwMode="auto">
          <a:xfrm>
            <a:off x="4334529" y="6049038"/>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Types of transform visualizations</a:t>
            </a:r>
            <a:endParaRPr lang="en-CA" sz="1600" dirty="0"/>
          </a:p>
        </p:txBody>
      </p:sp>
      <p:pic>
        <p:nvPicPr>
          <p:cNvPr id="1026" name="Picture 2" descr="Image:TransformVisualize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228600"/>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smtClean="0">
                <a:solidFill>
                  <a:schemeClr val="tx2"/>
                </a:solidFill>
              </a:rPr>
              <a:t>Matlab</a:t>
            </a:r>
            <a:r>
              <a:rPr lang="en-CA" b="1" dirty="0" smtClean="0">
                <a:solidFill>
                  <a:schemeClr val="tx2"/>
                </a:solidFill>
              </a:rPr>
              <a:t> bridge</a:t>
            </a:r>
            <a:endParaRPr lang="en-CA" b="1" dirty="0">
              <a:solidFill>
                <a:schemeClr val="tx2"/>
              </a:solidFill>
            </a:endParaRPr>
          </a:p>
        </p:txBody>
      </p:sp>
      <p:sp>
        <p:nvSpPr>
          <p:cNvPr id="7" name="Content Placeholder 2"/>
          <p:cNvSpPr txBox="1">
            <a:spLocks/>
          </p:cNvSpPr>
          <p:nvPr/>
        </p:nvSpPr>
        <p:spPr bwMode="auto">
          <a:xfrm>
            <a:off x="457200" y="816934"/>
            <a:ext cx="8229600" cy="52790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a:p>
            <a:r>
              <a:rPr lang="en-US" sz="2800" dirty="0" smtClean="0"/>
              <a:t>Allows </a:t>
            </a:r>
            <a:r>
              <a:rPr lang="en-US" sz="2800" dirty="0"/>
              <a:t>running </a:t>
            </a:r>
            <a:r>
              <a:rPr lang="en-US" sz="2800" dirty="0" err="1"/>
              <a:t>Matlab</a:t>
            </a:r>
            <a:r>
              <a:rPr lang="en-US" sz="2800" dirty="0"/>
              <a:t> functions directly in 3D </a:t>
            </a:r>
            <a:r>
              <a:rPr lang="en-US" sz="2800" dirty="0" smtClean="0"/>
              <a:t>Slicer</a:t>
            </a:r>
          </a:p>
          <a:p>
            <a:pPr lvl="1"/>
            <a:r>
              <a:rPr lang="en-US" sz="2400" dirty="0" smtClean="0"/>
              <a:t>Takes input </a:t>
            </a:r>
            <a:r>
              <a:rPr lang="en-US" sz="2400" dirty="0"/>
              <a:t>from the data loaded into Slicer and visualizes the results in Slicer right after the execution is </a:t>
            </a:r>
            <a:r>
              <a:rPr lang="en-US" sz="2400" dirty="0" smtClean="0"/>
              <a:t>completed</a:t>
            </a:r>
          </a:p>
          <a:p>
            <a:pPr lvl="1"/>
            <a:r>
              <a:rPr lang="en-US" sz="2400" dirty="0" smtClean="0"/>
              <a:t>GUI </a:t>
            </a:r>
            <a:r>
              <a:rPr lang="en-US" sz="2400" dirty="0"/>
              <a:t>is generated automatically from a standard command-line interface definition XML file (no GUI </a:t>
            </a:r>
            <a:r>
              <a:rPr lang="en-US" sz="2400" dirty="0" smtClean="0"/>
              <a:t>programming)</a:t>
            </a:r>
          </a:p>
          <a:p>
            <a:pPr lvl="1"/>
            <a:r>
              <a:rPr lang="en-US" sz="2400" dirty="0" smtClean="0"/>
              <a:t>No building from source code is needed, everything can be used out of the box after downloading and installing</a:t>
            </a:r>
          </a:p>
          <a:p>
            <a:r>
              <a:rPr lang="en-US" sz="2800" dirty="0" smtClean="0"/>
              <a:t>More information:</a:t>
            </a:r>
            <a:br>
              <a:rPr lang="en-US" sz="2800" dirty="0" smtClean="0"/>
            </a:br>
            <a:r>
              <a:rPr lang="en-US" sz="2800" dirty="0" smtClean="0">
                <a:hlinkClick r:id="rId2"/>
              </a:rPr>
              <a:t>http</a:t>
            </a:r>
            <a:r>
              <a:rPr lang="en-US" sz="2800" dirty="0">
                <a:hlinkClick r:id="rId2"/>
              </a:rPr>
              <a:t>://www.slicer.org/slicerWiki/index.php/Documentation/Nightly/Extensions/MatlabBridge</a:t>
            </a:r>
            <a:endParaRPr lang="en-CA" sz="2800" dirty="0" smtClean="0"/>
          </a:p>
        </p:txBody>
      </p:sp>
      <p:pic>
        <p:nvPicPr>
          <p:cNvPr id="2050" name="Picture 2" descr="http://www.slicer.org/slicerWiki/images/e/e8/MatlabBridg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07333"/>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80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27</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5" name="Title 1"/>
          <p:cNvSpPr txBox="1">
            <a:spLocks/>
          </p:cNvSpPr>
          <p:nvPr/>
        </p:nvSpPr>
        <p:spPr>
          <a:xfrm>
            <a:off x="457200" y="57150"/>
            <a:ext cx="8229600" cy="92392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Example use case</a:t>
            </a:r>
            <a:endParaRPr lang="en-CA" b="1" dirty="0">
              <a:solidFill>
                <a:schemeClr val="tx2"/>
              </a:solidFill>
            </a:endParaRPr>
          </a:p>
        </p:txBody>
      </p:sp>
      <p:sp>
        <p:nvSpPr>
          <p:cNvPr id="6" name="Content Placeholder 2"/>
          <p:cNvSpPr txBox="1">
            <a:spLocks/>
          </p:cNvSpPr>
          <p:nvPr/>
        </p:nvSpPr>
        <p:spPr>
          <a:xfrm>
            <a:off x="202019" y="1524000"/>
            <a:ext cx="2693581" cy="76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Import, load and visualize data</a:t>
            </a:r>
          </a:p>
        </p:txBody>
      </p:sp>
      <p:sp>
        <p:nvSpPr>
          <p:cNvPr id="7" name="Content Placeholder 2"/>
          <p:cNvSpPr txBox="1">
            <a:spLocks/>
          </p:cNvSpPr>
          <p:nvPr/>
        </p:nvSpPr>
        <p:spPr bwMode="auto">
          <a:xfrm>
            <a:off x="228600" y="962025"/>
            <a:ext cx="8610600" cy="53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200" dirty="0" smtClean="0"/>
              <a:t>Use case: Evaluate the effectiveness of RT plan adaptation</a:t>
            </a:r>
          </a:p>
        </p:txBody>
      </p:sp>
      <p:sp>
        <p:nvSpPr>
          <p:cNvPr id="8" name="Content Placeholder 2"/>
          <p:cNvSpPr txBox="1">
            <a:spLocks/>
          </p:cNvSpPr>
          <p:nvPr/>
        </p:nvSpPr>
        <p:spPr bwMode="auto">
          <a:xfrm>
            <a:off x="207334" y="4898067"/>
            <a:ext cx="8610600" cy="42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Compute and display DVH for all methods</a:t>
            </a:r>
          </a:p>
        </p:txBody>
      </p:sp>
      <p:pic>
        <p:nvPicPr>
          <p:cNvPr id="20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202019" y="2228850"/>
            <a:ext cx="2693581" cy="23002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Register day 1 CT with day 2 CT</a:t>
            </a:r>
          </a:p>
          <a:p>
            <a:pPr lvl="1"/>
            <a:r>
              <a:rPr lang="en-CA" sz="2200" dirty="0" smtClean="0"/>
              <a:t>Rigid</a:t>
            </a:r>
          </a:p>
          <a:p>
            <a:pPr lvl="1"/>
            <a:r>
              <a:rPr lang="en-CA" sz="2200" dirty="0" err="1" smtClean="0"/>
              <a:t>Bspline</a:t>
            </a:r>
            <a:endParaRPr lang="en-CA" sz="2200" dirty="0" smtClean="0"/>
          </a:p>
          <a:p>
            <a:r>
              <a:rPr lang="en-CA" sz="2200" dirty="0"/>
              <a:t>Resample </a:t>
            </a:r>
            <a:r>
              <a:rPr lang="en-CA" sz="2200" dirty="0" smtClean="0"/>
              <a:t>day 2 </a:t>
            </a:r>
            <a:r>
              <a:rPr lang="en-CA" sz="2200" dirty="0"/>
              <a:t>dose using </a:t>
            </a:r>
            <a:r>
              <a:rPr lang="en-CA" sz="2200" dirty="0" smtClean="0"/>
              <a:t>results</a:t>
            </a:r>
            <a:endParaRPr lang="en-CA" sz="2200" dirty="0"/>
          </a:p>
        </p:txBody>
      </p:sp>
      <p:sp>
        <p:nvSpPr>
          <p:cNvPr id="16" name="Content Placeholder 2"/>
          <p:cNvSpPr txBox="1">
            <a:spLocks/>
          </p:cNvSpPr>
          <p:nvPr/>
        </p:nvSpPr>
        <p:spPr>
          <a:xfrm>
            <a:off x="200025" y="4476751"/>
            <a:ext cx="2693581" cy="42131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Accumulate doses</a:t>
            </a:r>
          </a:p>
          <a:p>
            <a:endParaRPr lang="en-CA" sz="2200" dirty="0" smtClean="0"/>
          </a:p>
        </p:txBody>
      </p:sp>
      <p:sp>
        <p:nvSpPr>
          <p:cNvPr id="17" name="Content Placeholder 2"/>
          <p:cNvSpPr txBox="1">
            <a:spLocks/>
          </p:cNvSpPr>
          <p:nvPr/>
        </p:nvSpPr>
        <p:spPr bwMode="auto">
          <a:xfrm>
            <a:off x="200025" y="5323368"/>
            <a:ext cx="8610600" cy="804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Compare DVH curves and metrics for target</a:t>
            </a:r>
            <a:br>
              <a:rPr lang="en-CA" sz="2200" dirty="0" smtClean="0"/>
            </a:br>
            <a:r>
              <a:rPr lang="en-CA" sz="2200" dirty="0" smtClean="0"/>
              <a:t>volume and organs at risk</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850" y="1515268"/>
            <a:ext cx="5283108" cy="331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940946"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7400" y="1501140"/>
            <a:ext cx="5230800" cy="328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1657350"/>
            <a:ext cx="4986338" cy="302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1666069"/>
            <a:ext cx="5105400" cy="303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7075" y="1569413"/>
            <a:ext cx="5119200" cy="315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500"/>
                                        <p:tgtEl>
                                          <p:spTgt spid="112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68"/>
                                        </p:tgtEl>
                                        <p:attrNameLst>
                                          <p:attrName>style.visibility</p:attrName>
                                        </p:attrNameLst>
                                      </p:cBhvr>
                                      <p:to>
                                        <p:strVal val="visible"/>
                                      </p:to>
                                    </p:set>
                                    <p:animEffect transition="in" filter="fade">
                                      <p:cBhvr>
                                        <p:cTn id="36" dur="500"/>
                                        <p:tgtEl>
                                          <p:spTgt spid="112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 calcmode="lin" valueType="num">
                                      <p:cBhvr>
                                        <p:cTn id="49" dur="1000" fill="hold"/>
                                        <p:tgtEl>
                                          <p:spTgt spid="2056"/>
                                        </p:tgtEl>
                                        <p:attrNameLst>
                                          <p:attrName>ppt_w</p:attrName>
                                        </p:attrNameLst>
                                      </p:cBhvr>
                                      <p:tavLst>
                                        <p:tav tm="0">
                                          <p:val>
                                            <p:fltVal val="0"/>
                                          </p:val>
                                        </p:tav>
                                        <p:tav tm="100000">
                                          <p:val>
                                            <p:strVal val="#ppt_w"/>
                                          </p:val>
                                        </p:tav>
                                      </p:tavLst>
                                    </p:anim>
                                    <p:anim calcmode="lin" valueType="num">
                                      <p:cBhvr>
                                        <p:cTn id="50" dur="1000" fill="hold"/>
                                        <p:tgtEl>
                                          <p:spTgt spid="2056"/>
                                        </p:tgtEl>
                                        <p:attrNameLst>
                                          <p:attrName>ppt_h</p:attrName>
                                        </p:attrNameLst>
                                      </p:cBhvr>
                                      <p:tavLst>
                                        <p:tav tm="0">
                                          <p:val>
                                            <p:fltVal val="0"/>
                                          </p:val>
                                        </p:tav>
                                        <p:tav tm="100000">
                                          <p:val>
                                            <p:strVal val="#ppt_h"/>
                                          </p:val>
                                        </p:tav>
                                      </p:tavLst>
                                    </p:anim>
                                    <p:animEffect transition="in" filter="fade">
                                      <p:cBhvr>
                                        <p:cTn id="51" dur="1000"/>
                                        <p:tgtEl>
                                          <p:spTgt spid="2056"/>
                                        </p:tgtEl>
                                      </p:cBhvr>
                                    </p:animEffect>
                                  </p:childTnLst>
                                </p:cTn>
                              </p:par>
                              <p:par>
                                <p:cTn id="52" presetID="42" presetClass="path" presetSubtype="0" accel="50000" decel="50000" fill="hold" nodeType="withEffect">
                                  <p:stCondLst>
                                    <p:cond delay="0"/>
                                  </p:stCondLst>
                                  <p:childTnLst>
                                    <p:animMotion origin="layout" path="M 0.22187 -0.16412 L 1.66667E-6 -3.7037E-7 " pathEditMode="relative" rAng="0" ptsTypes="AA">
                                      <p:cBhvr>
                                        <p:cTn id="53" dur="1000" fill="hold"/>
                                        <p:tgtEl>
                                          <p:spTgt spid="2056"/>
                                        </p:tgtEl>
                                        <p:attrNameLst>
                                          <p:attrName>ppt_x</p:attrName>
                                          <p:attrName>ppt_y</p:attrName>
                                        </p:attrNameLst>
                                      </p:cBhvr>
                                      <p:rCtr x="-11094" y="8194"/>
                                    </p:animMotion>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5" y="2100248"/>
            <a:ext cx="4779810" cy="3919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sp>
        <p:nvSpPr>
          <p:cNvPr id="7" name="Content Placeholder 2"/>
          <p:cNvSpPr txBox="1">
            <a:spLocks/>
          </p:cNvSpPr>
          <p:nvPr/>
        </p:nvSpPr>
        <p:spPr bwMode="auto">
          <a:xfrm>
            <a:off x="2391751" y="5867400"/>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964" y="1057465"/>
            <a:ext cx="3849434" cy="3895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228600" y="1143000"/>
            <a:ext cx="45720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Enhancements planned for</a:t>
            </a:r>
            <a:br>
              <a:rPr lang="en-CA" sz="2200" dirty="0" smtClean="0"/>
            </a:br>
            <a:r>
              <a:rPr lang="en-CA" sz="2200" dirty="0" smtClean="0"/>
              <a:t>the next 6 months:</a:t>
            </a:r>
          </a:p>
          <a:p>
            <a:r>
              <a:rPr lang="en-CA" sz="2200" dirty="0" smtClean="0"/>
              <a:t>DICOM-RT export</a:t>
            </a:r>
          </a:p>
          <a:p>
            <a:r>
              <a:rPr lang="en-CA" sz="2200" dirty="0" smtClean="0"/>
              <a:t>Integrating Contours and Subject Hierarchy into 3D Slicer core</a:t>
            </a:r>
          </a:p>
          <a:p>
            <a:r>
              <a:rPr lang="en-CA" sz="2200" dirty="0" smtClean="0"/>
              <a:t>Digitally reconstructed radiograph</a:t>
            </a:r>
          </a:p>
          <a:p>
            <a:r>
              <a:rPr lang="en-CA" sz="2200" dirty="0" err="1" smtClean="0"/>
              <a:t>Rasterization</a:t>
            </a:r>
            <a:r>
              <a:rPr lang="en-CA" sz="2200" dirty="0" smtClean="0"/>
              <a:t> improvements</a:t>
            </a:r>
          </a:p>
          <a:p>
            <a:r>
              <a:rPr lang="en-CA" sz="2200" dirty="0" smtClean="0"/>
              <a:t>Support CERR </a:t>
            </a:r>
            <a:r>
              <a:rPr lang="en-CA" sz="2200" dirty="0" err="1" smtClean="0"/>
              <a:t>PlanC</a:t>
            </a:r>
            <a:r>
              <a:rPr lang="en-CA" sz="2200" dirty="0" smtClean="0"/>
              <a:t> format</a:t>
            </a:r>
          </a:p>
          <a:p>
            <a:r>
              <a:rPr lang="en-CA" sz="2200" dirty="0" smtClean="0"/>
              <a:t>Scripting examples</a:t>
            </a:r>
          </a:p>
          <a:p>
            <a:r>
              <a:rPr lang="en-CA" sz="22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4"/>
              </a:rPr>
              <a:t>https://www.assembla.com/spaces/slicerrt/tickets</a:t>
            </a:r>
            <a:endParaRPr lang="en-CA" sz="2200" dirty="0" smtClean="0"/>
          </a:p>
        </p:txBody>
      </p:sp>
      <p:sp>
        <p:nvSpPr>
          <p:cNvPr id="8" name="Rectangle 7"/>
          <p:cNvSpPr/>
          <p:nvPr/>
        </p:nvSpPr>
        <p:spPr>
          <a:xfrm>
            <a:off x="5134898" y="4934239"/>
            <a:ext cx="3281795" cy="63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buFont typeface="Arial" charset="0"/>
              <a:buNone/>
            </a:pPr>
            <a:r>
              <a:rPr lang="en-CA" sz="1600" dirty="0" smtClean="0"/>
              <a:t>Current radiotherapy modules (including work-in-progress modules)</a:t>
            </a:r>
            <a:endParaRPr lang="en-CA" sz="1600" dirty="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762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Thank you!</a:t>
            </a:r>
            <a:endParaRPr lang="en-CA" b="1" dirty="0">
              <a:solidFill>
                <a:schemeClr val="tx2"/>
              </a:solidFill>
            </a:endParaRPr>
          </a:p>
        </p:txBody>
      </p:sp>
      <p:sp>
        <p:nvSpPr>
          <p:cNvPr id="5" name="Content Placeholder 2"/>
          <p:cNvSpPr txBox="1">
            <a:spLocks/>
          </p:cNvSpPr>
          <p:nvPr/>
        </p:nvSpPr>
        <p:spPr>
          <a:xfrm>
            <a:off x="249865" y="806301"/>
            <a:ext cx="8686800" cy="2286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Overview paper: Csaba Pinter, Andras Lasso, An Wang, David </a:t>
            </a:r>
            <a:r>
              <a:rPr lang="en-CA" sz="2400" dirty="0" err="1" smtClean="0"/>
              <a:t>Jaffray</a:t>
            </a:r>
            <a:r>
              <a:rPr lang="en-CA" sz="2400" dirty="0" smtClean="0"/>
              <a:t>, and Gabor Fichtinger, “SlicerRT: Radiation therapy research toolkit for 3D Slicer”, Med. Phys. 39 (10), October 2012</a:t>
            </a:r>
          </a:p>
          <a:p>
            <a:r>
              <a:rPr lang="en-CA" sz="2400" dirty="0" smtClean="0"/>
              <a:t>Project homepage: </a:t>
            </a:r>
            <a:r>
              <a:rPr lang="en-CA" sz="2400" dirty="0" smtClean="0">
                <a:hlinkClick r:id="rId3"/>
              </a:rPr>
              <a:t>http://www.SlicerRT.org/</a:t>
            </a:r>
            <a:endParaRPr lang="en-CA" sz="2400" dirty="0" smtClean="0"/>
          </a:p>
          <a:p>
            <a:r>
              <a:rPr lang="en-CA" sz="2400" dirty="0" smtClean="0"/>
              <a:t>Contact: Csaba Pinter (</a:t>
            </a:r>
            <a:r>
              <a:rPr lang="en-CA" sz="2400" dirty="0" smtClean="0">
                <a:hlinkClick r:id="rId4"/>
              </a:rPr>
              <a:t>csaba.pinter@queensu.ca</a:t>
            </a:r>
            <a:r>
              <a:rPr lang="en-CA" sz="2400" dirty="0" smtClean="0"/>
              <a:t>)</a:t>
            </a:r>
            <a:endParaRPr lang="en-CA" sz="2400" dirty="0"/>
          </a:p>
        </p:txBody>
      </p:sp>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4314" y="3003983"/>
            <a:ext cx="3141486" cy="1942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5303" y="3195863"/>
            <a:ext cx="2322697" cy="155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2052" y="5010889"/>
            <a:ext cx="4539897" cy="116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8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153275" cy="45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57200" y="7620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architecture</a:t>
            </a:r>
            <a:endParaRPr lang="en-CA" b="1" dirty="0">
              <a:solidFill>
                <a:schemeClr val="tx2"/>
              </a:solidFill>
            </a:endParaRPr>
          </a:p>
        </p:txBody>
      </p:sp>
      <p:sp>
        <p:nvSpPr>
          <p:cNvPr id="4" name="Rectangle 3"/>
          <p:cNvSpPr/>
          <p:nvPr/>
        </p:nvSpPr>
        <p:spPr>
          <a:xfrm>
            <a:off x="3667715" y="1905000"/>
            <a:ext cx="4149505" cy="1447800"/>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643490" y="4153513"/>
            <a:ext cx="1813237" cy="655338"/>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403" y="1174121"/>
            <a:ext cx="5532535" cy="4833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52400" y="1195387"/>
            <a:ext cx="33528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 </a:t>
            </a:r>
            <a:r>
              <a:rPr lang="en-CA" sz="2200" dirty="0" err="1" smtClean="0"/>
              <a:t>isocenter</a:t>
            </a:r>
            <a:r>
              <a:rPr lang="en-CA" sz="2200" dirty="0" smtClean="0"/>
              <a:t>, beams</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869702"/>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08320"/>
            <a:ext cx="5486400" cy="4036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400" y="1066800"/>
            <a:ext cx="3505200" cy="482441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pPr lvl="1"/>
            <a:r>
              <a:rPr lang="en-US" sz="1800" dirty="0" smtClean="0"/>
              <a:t>Confidence level shows how suitable the plugin is for loading that object type</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p>
          <a:p>
            <a:endParaRPr lang="en-US" sz="2200" dirty="0"/>
          </a:p>
        </p:txBody>
      </p:sp>
      <p:sp>
        <p:nvSpPr>
          <p:cNvPr id="9" name="Content Placeholder 2"/>
          <p:cNvSpPr txBox="1">
            <a:spLocks/>
          </p:cNvSpPr>
          <p:nvPr/>
        </p:nvSpPr>
        <p:spPr bwMode="auto">
          <a:xfrm>
            <a:off x="5334000" y="5334533"/>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
        <p:nvSpPr>
          <p:cNvPr id="11" name="Rectangle 10"/>
          <p:cNvSpPr/>
          <p:nvPr/>
        </p:nvSpPr>
        <p:spPr>
          <a:xfrm>
            <a:off x="4093534" y="2578323"/>
            <a:ext cx="3429000"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5060580" y="3422483"/>
            <a:ext cx="3016620" cy="1257381"/>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093534" y="2050696"/>
            <a:ext cx="3429001"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Structure Set</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Point </a:t>
            </a:r>
            <a:r>
              <a:rPr lang="en-US" sz="2200" dirty="0"/>
              <a:t>structures </a:t>
            </a:r>
            <a:r>
              <a:rPr lang="en-US" sz="2200" dirty="0" smtClean="0"/>
              <a:t>→</a:t>
            </a:r>
            <a:br>
              <a:rPr lang="en-US" sz="2200" dirty="0" smtClean="0"/>
            </a:br>
            <a:r>
              <a:rPr lang="en-US" sz="2200" dirty="0" smtClean="0"/>
              <a:t>Series of points (</a:t>
            </a:r>
            <a:r>
              <a:rPr lang="en-US" sz="2200" dirty="0" err="1" smtClean="0"/>
              <a:t>vtkMRMLAnnotationFiducialNode</a:t>
            </a:r>
            <a:r>
              <a:rPr lang="en-US" sz="2200" dirty="0" smtClean="0"/>
              <a:t> </a:t>
            </a:r>
            <a:r>
              <a:rPr lang="en-US" sz="2200" dirty="0"/>
              <a:t>objects</a:t>
            </a:r>
            <a:r>
              <a:rPr lang="en-US" sz="2200" dirty="0" smtClean="0"/>
              <a:t>)</a:t>
            </a:r>
            <a:endParaRPr lang="en-US" sz="2200" dirty="0"/>
          </a:p>
          <a:p>
            <a:r>
              <a:rPr lang="en-US" sz="2200" dirty="0"/>
              <a:t>Contours →</a:t>
            </a:r>
            <a:r>
              <a:rPr lang="en-US" sz="2200" dirty="0" smtClean="0"/>
              <a:t/>
            </a:r>
            <a:br>
              <a:rPr lang="en-US" sz="2200" dirty="0" smtClean="0"/>
            </a:br>
            <a:r>
              <a:rPr lang="en-US" sz="2200" dirty="0" smtClean="0"/>
              <a:t>Series </a:t>
            </a:r>
            <a:r>
              <a:rPr lang="en-US" sz="2200" dirty="0"/>
              <a:t>of “ribbons,” i.e., </a:t>
            </a:r>
            <a:r>
              <a:rPr lang="en-US" sz="2200" dirty="0" smtClean="0"/>
              <a:t>the structure </a:t>
            </a:r>
            <a:r>
              <a:rPr lang="en-US" sz="2200" dirty="0"/>
              <a:t>contours expanded in 3D as band surfaces </a:t>
            </a:r>
            <a:r>
              <a:rPr lang="en-US" sz="2200" dirty="0" smtClean="0"/>
              <a:t>(</a:t>
            </a:r>
            <a:r>
              <a:rPr lang="en-US" sz="2200" dirty="0" err="1" smtClean="0"/>
              <a:t>vtkMRMLModelNode</a:t>
            </a:r>
            <a:r>
              <a:rPr lang="en-US" sz="2200" dirty="0" smtClean="0"/>
              <a:t> </a:t>
            </a:r>
            <a:r>
              <a:rPr lang="en-US" sz="2200" dirty="0"/>
              <a:t>objects</a:t>
            </a:r>
            <a:r>
              <a:rPr lang="en-US" sz="2200" dirty="0" smtClean="0"/>
              <a:t>)</a:t>
            </a:r>
          </a:p>
          <a:p>
            <a:r>
              <a:rPr lang="en-US" sz="2200" dirty="0" smtClean="0"/>
              <a:t>The </a:t>
            </a:r>
            <a:r>
              <a:rPr lang="en-US" sz="2200" dirty="0"/>
              <a:t>imported contours and points are organized under a hierarchy node parent</a:t>
            </a:r>
            <a:endParaRPr lang="en-CA" sz="2200" dirty="0" smtClean="0"/>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32" r="21252" b="16928"/>
          <a:stretch/>
        </p:blipFill>
        <p:spPr bwMode="auto">
          <a:xfrm>
            <a:off x="4800600" y="1069427"/>
            <a:ext cx="3886200" cy="4645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5054478" y="5564369"/>
            <a:ext cx="33561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structures as ribbon models</a:t>
            </a:r>
          </a:p>
        </p:txBody>
      </p:sp>
    </p:spTree>
    <p:extLst>
      <p:ext uri="{BB962C8B-B14F-4D97-AF65-F5344CB8AC3E}">
        <p14:creationId xmlns:p14="http://schemas.microsoft.com/office/powerpoint/2010/main" val="1071511775"/>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12216</TotalTime>
  <Words>1973</Words>
  <Application>Microsoft Office PowerPoint</Application>
  <PresentationFormat>On-screen Show (4:3)</PresentationFormat>
  <Paragraphs>325</Paragraphs>
  <Slides>30</Slides>
  <Notes>19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SlicerRT Image-guided radiation therapy research toolkit for 3D Slicer</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353</cp:revision>
  <cp:lastPrinted>2013-02-02T23:26:38Z</cp:lastPrinted>
  <dcterms:created xsi:type="dcterms:W3CDTF">2010-01-28T18:12:58Z</dcterms:created>
  <dcterms:modified xsi:type="dcterms:W3CDTF">2013-09-25T17:26:43Z</dcterms:modified>
</cp:coreProperties>
</file>